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6" r:id="rId2"/>
    <p:sldId id="269" r:id="rId3"/>
    <p:sldId id="258" r:id="rId4"/>
    <p:sldId id="260" r:id="rId5"/>
    <p:sldId id="259" r:id="rId6"/>
    <p:sldId id="271" r:id="rId7"/>
    <p:sldId id="261" r:id="rId8"/>
    <p:sldId id="262" r:id="rId9"/>
    <p:sldId id="264" r:id="rId10"/>
    <p:sldId id="266" r:id="rId11"/>
    <p:sldId id="265" r:id="rId12"/>
    <p:sldId id="276" r:id="rId13"/>
    <p:sldId id="277" r:id="rId14"/>
    <p:sldId id="267" r:id="rId15"/>
    <p:sldId id="268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8B38"/>
    <a:srgbClr val="2F38E9"/>
    <a:srgbClr val="C341BD"/>
    <a:srgbClr val="0000FF"/>
    <a:srgbClr val="D6E50D"/>
    <a:srgbClr val="FFC301"/>
    <a:srgbClr val="8F00D6"/>
    <a:srgbClr val="4FE361"/>
    <a:srgbClr val="DAA600"/>
    <a:srgbClr val="33031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926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2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1BDDE-3184-4A00-A365-FFD2FF4D0421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DA62D-79B6-4184-B33C-773653E802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DA62D-79B6-4184-B33C-773653E802F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DA62D-79B6-4184-B33C-773653E802FB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DA62D-79B6-4184-B33C-773653E802FB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DA62D-79B6-4184-B33C-773653E802FB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DA62D-79B6-4184-B33C-773653E802FB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DA62D-79B6-4184-B33C-773653E802FB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DA62D-79B6-4184-B33C-773653E802FB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DA62D-79B6-4184-B33C-773653E802F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DA62D-79B6-4184-B33C-773653E802F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DA62D-79B6-4184-B33C-773653E802F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DA62D-79B6-4184-B33C-773653E802F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DA62D-79B6-4184-B33C-773653E802FB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DA62D-79B6-4184-B33C-773653E802F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DA62D-79B6-4184-B33C-773653E802FB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DA62D-79B6-4184-B33C-773653E802F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14282" y="357166"/>
            <a:ext cx="8715404" cy="4708981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 десятичных дробей на натуральные числа</a:t>
            </a:r>
            <a:endParaRPr lang="ru-RU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0"/>
            <a:ext cx="1857388" cy="177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b="5041"/>
          <a:stretch>
            <a:fillRect/>
          </a:stretch>
        </p:blipFill>
        <p:spPr bwMode="auto">
          <a:xfrm>
            <a:off x="357158" y="4929198"/>
            <a:ext cx="2457454" cy="1543924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4786314" y="5286388"/>
            <a:ext cx="3571900" cy="1071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Учитель математики </a:t>
            </a:r>
            <a:r>
              <a:rPr lang="ru-RU" sz="2000" b="1" dirty="0" err="1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Балина</a:t>
            </a:r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К.В</a:t>
            </a:r>
            <a:r>
              <a:rPr lang="ru-RU" sz="200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00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714356"/>
            <a:ext cx="8358246" cy="5857916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b="1" dirty="0" smtClean="0"/>
              <a:t> </a:t>
            </a:r>
            <a:r>
              <a:rPr lang="ru-RU" sz="4000" b="1" dirty="0" smtClean="0">
                <a:solidFill>
                  <a:srgbClr val="7030A0"/>
                </a:solidFill>
              </a:rPr>
              <a:t>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4500570"/>
            <a:ext cx="2000264" cy="2000264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14282" y="1214422"/>
            <a:ext cx="8643966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2)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Правило деления десятичной дроби на натуральное число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2F38E9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A8B38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Вычислить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A8B38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A8B38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0,24 : 4 + 15,3 : 5 + 12,4 : 8 + 0,15 : 30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160"/>
                            </p:stCondLst>
                            <p:childTnLst>
                              <p:par>
                                <p:cTn id="2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79513" y="139282"/>
            <a:ext cx="8964487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u="sng" dirty="0" smtClean="0">
                <a:solidFill>
                  <a:srgbClr val="FF0000"/>
                </a:solidFill>
                <a:cs typeface="Times New Roman" pitchFamily="18" charset="0"/>
              </a:rPr>
              <a:t>Правило деления на 10, 100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Вычислить: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65,78 : 10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87 :10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8:10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12,4 : 100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54 :100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68,9 : 1000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Сформулировать правило деления на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10, 100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и т.д.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2000240"/>
            <a:ext cx="2057400" cy="222885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81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81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81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81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91759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+mn-lt"/>
              </a:rPr>
              <a:t>Вычислить:</a:t>
            </a:r>
            <a:endParaRPr lang="ru-RU" sz="36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58" y="1428736"/>
          <a:ext cx="8186766" cy="446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922"/>
                <a:gridCol w="2728922"/>
                <a:gridCol w="2728922"/>
              </a:tblGrid>
              <a:tr h="553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37,9 : 1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26,7 : 1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8F00D6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46,5 : 1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</a:tr>
              <a:tr h="589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37,9 : 10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26,7 : 10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8F00D6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46,5 : 10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</a:tr>
              <a:tr h="553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37,9 : 100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26,7 : 100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8F00D6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46,5 : 100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</a:tr>
              <a:tr h="553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37,9 : 1000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26,7 : 1000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8F00D6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46,5 : 1000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</a:tr>
              <a:tr h="553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197 : 10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216 : 10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8F00D6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132 :  10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</a:tr>
              <a:tr h="553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197 : 100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216 : 100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8F00D6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132 :  100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</a:tr>
              <a:tr h="553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197 : 1000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216 : 1000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8F00D6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132 :  1000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</a:tr>
              <a:tr h="553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197 : 10000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216 : 10000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8F00D6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132 :  10000</a:t>
                      </a:r>
                    </a:p>
                  </a:txBody>
                  <a:tcPr marL="68580" marR="68580" marT="0" marB="0">
                    <a:solidFill>
                      <a:srgbClr val="D6E50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14282" y="0"/>
          <a:ext cx="1428750" cy="1447800"/>
        </p:xfrm>
        <a:graphic>
          <a:graphicData uri="http://schemas.openxmlformats.org/presentationml/2006/ole">
            <p:oleObj spid="_x0000_s5122" name="Clip" r:id="rId3" imgW="1428571" imgH="139047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7467600" cy="70328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+mn-lt"/>
              </a:rPr>
              <a:t>Самостоятельно!!!</a:t>
            </a:r>
            <a:endParaRPr lang="ru-RU" sz="40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714348" y="1000108"/>
          <a:ext cx="746760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FFFF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Вариант 1</a:t>
                      </a:r>
                      <a:endParaRPr lang="ru-RU" sz="2800" b="1" dirty="0">
                        <a:solidFill>
                          <a:srgbClr val="FFFF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FFFF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Вариант 2</a:t>
                      </a:r>
                      <a:endParaRPr lang="ru-RU" sz="2800" b="1" dirty="0">
                        <a:solidFill>
                          <a:srgbClr val="FFFF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123,5:10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567,8:10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123,5:100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567,8:100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47,2:10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53,4:10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47,2:100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53,4:100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47,2:1000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53,4:1000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8,7:10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9,3:10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8,7:100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9,3:100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8,7:1000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9,3:1000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165:10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234:10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165:100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234:100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0"/>
            <a:ext cx="1817783" cy="1858724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857232"/>
            <a:ext cx="1643064" cy="1643064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57158" y="1500174"/>
            <a:ext cx="696368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1) 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bg1">
                    <a:lumMod val="40000"/>
                    <a:lumOff val="6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Ореховый торт.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bg1">
                  <a:lumMod val="40000"/>
                  <a:lumOff val="60000"/>
                </a:schemeClr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Сахар-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частей</a:t>
            </a: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Грецкие орехи -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частей</a:t>
            </a: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Мука-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частей</a:t>
            </a: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Сливочное масло-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4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части</a:t>
            </a: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Сливки-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части</a:t>
            </a: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8F00D6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Сколько грамм каждого продукта нужно взять, чтобы получить торт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массой 4,5 кг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8F00D6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619672" y="0"/>
            <a:ext cx="49552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Times New Roman" pitchFamily="18" charset="0"/>
              </a:rPr>
              <a:t>Задачки</a:t>
            </a:r>
            <a:r>
              <a:rPr kumimoji="0" lang="ru-RU" sz="4800" b="1" i="0" u="sng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cs typeface="Times New Roman" pitchFamily="18" charset="0"/>
              </a:rPr>
              <a:t> устно</a:t>
            </a:r>
            <a:endParaRPr kumimoji="0" lang="ru-RU" sz="48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/>
      <p:bldP spid="61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4357694"/>
            <a:ext cx="2857500" cy="205740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42910" y="214290"/>
            <a:ext cx="7320876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2)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40000"/>
                    <a:lumOff val="6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Подарок.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Карамель-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части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Ириски-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части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Шоколадные конфеты-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частей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8F00D6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Сколько весит подарок, если ириски весят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0,6 кг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4286256"/>
            <a:ext cx="2052604" cy="2092077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251520" y="908720"/>
            <a:ext cx="839244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3)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40000"/>
                    <a:lumOff val="6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Настойка для полоскания рта.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Ромашка-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части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Календула-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части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Шалфей-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части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8F00D6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Сколько грамм нужно взять шалфея, если ромашки и календулы вместе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112 грамм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8F00D6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1357298"/>
            <a:ext cx="53194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8F00D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Сплав содержит </a:t>
            </a:r>
          </a:p>
          <a:p>
            <a:pPr lvl="1"/>
            <a:r>
              <a:rPr lang="ru-RU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42</a:t>
            </a: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части олова, </a:t>
            </a:r>
          </a:p>
          <a:p>
            <a:pPr lvl="1"/>
            <a:r>
              <a:rPr lang="ru-RU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частей сурьмы,</a:t>
            </a:r>
          </a:p>
          <a:p>
            <a:pPr lvl="1"/>
            <a:r>
              <a:rPr lang="ru-RU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части меди и </a:t>
            </a:r>
          </a:p>
          <a:p>
            <a:pPr lvl="1"/>
            <a:r>
              <a:rPr lang="ru-RU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часть висмута. </a:t>
            </a:r>
          </a:p>
          <a:p>
            <a:r>
              <a:rPr lang="ru-RU" sz="2800" b="1" i="1" dirty="0" smtClean="0">
                <a:solidFill>
                  <a:srgbClr val="8F00D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Какова масса сплава, Если в нем олова больше, чем сурьмы, на </a:t>
            </a:r>
            <a:r>
              <a:rPr lang="ru-RU" sz="2800" b="1" i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92,5 кг</a:t>
            </a:r>
            <a:r>
              <a:rPr lang="ru-RU" sz="2800" b="1" i="1" dirty="0" smtClean="0">
                <a:solidFill>
                  <a:srgbClr val="8F00D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  <a:endParaRPr lang="ru-RU" sz="2800" b="1" i="1" dirty="0">
              <a:solidFill>
                <a:srgbClr val="8F00D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4286256"/>
            <a:ext cx="2647950" cy="238125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51720" y="260648"/>
            <a:ext cx="58778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Задача в тетрадь 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285720" y="1000108"/>
            <a:ext cx="8532439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1)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Сколько различных трехзначных чисел можно составить с помощью цифр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7, 9, 2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(цифры могут повторяться)?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2)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Сколько нечетных трехзначных чисел можно составить с помощью цифр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3, 4, 5,6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(цифры могут повторяться)?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3)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Сколько различных трехзначных чисел можно составить с помощью цифр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7, 0, 2,3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(цифры не могут повторяться)?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4)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Сколькими способами можно установить дежурство по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человеку в день среди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пяти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учащихся группы в течении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дней?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2F38E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571604" y="0"/>
            <a:ext cx="57518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Times New Roman" pitchFamily="18" charset="0"/>
              </a:rPr>
              <a:t>Готовимся к ЕГЭ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7715272" y="0"/>
          <a:ext cx="1219200" cy="1323975"/>
        </p:xfrm>
        <a:graphic>
          <a:graphicData uri="http://schemas.openxmlformats.org/presentationml/2006/ole">
            <p:oleObj spid="_x0000_s6146" name="Clip" r:id="rId4" imgW="1037821" imgH="1171429" progId="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4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4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0"/>
            <a:ext cx="8104984" cy="4500570"/>
          </a:xfrm>
        </p:spPr>
        <p:txBody>
          <a:bodyPr>
            <a:noAutofit/>
          </a:bodyPr>
          <a:lstStyle/>
          <a:p>
            <a:pPr marL="742950" indent="-742950" algn="ctr">
              <a:buNone/>
            </a:pPr>
            <a:r>
              <a:rPr lang="ru-RU" sz="4800" b="1" dirty="0" smtClean="0">
                <a:solidFill>
                  <a:srgbClr val="FF0000"/>
                </a:solidFill>
                <a:cs typeface="Times New Roman" pitchFamily="18" charset="0"/>
              </a:rPr>
              <a:t>Олимпиадные задачки</a:t>
            </a:r>
            <a:endParaRPr lang="ru-RU" sz="4800" b="1" dirty="0" smtClean="0">
              <a:solidFill>
                <a:srgbClr val="FFC000"/>
              </a:solidFill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18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</a:t>
            </a:r>
            <a:r>
              <a:rPr lang="ru-RU" sz="20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  цифр </a:t>
            </a:r>
            <a:r>
              <a:rPr lang="ru-RU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0, 1, 2, 3, 4 </a:t>
            </a:r>
            <a:r>
              <a:rPr lang="ru-RU" sz="20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составили всевозможные пятизначные числа (каждое число содержит все эти цифры). </a:t>
            </a:r>
            <a:r>
              <a:rPr lang="ru-RU" sz="2000" b="1" i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Какова разность между наибольшим и наименьшим из полученных чисел? </a:t>
            </a:r>
          </a:p>
          <a:p>
            <a:pPr marL="514350" indent="-514350"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2) </a:t>
            </a:r>
            <a:r>
              <a:rPr lang="ru-RU" sz="20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ящике имеется </a:t>
            </a:r>
            <a:r>
              <a:rPr lang="ru-RU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r>
              <a:rPr lang="ru-RU" sz="20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одинаковых шаров, отличающихся только цветом: 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6</a:t>
            </a:r>
            <a:r>
              <a:rPr lang="ru-RU" sz="20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красных, </a:t>
            </a:r>
            <a:r>
              <a:rPr lang="ru-RU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0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белых, </a:t>
            </a:r>
            <a:r>
              <a:rPr lang="ru-RU" b="1" dirty="0" smtClean="0">
                <a:solidFill>
                  <a:srgbClr val="4FE36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0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зеленых и </a:t>
            </a:r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черный. </a:t>
            </a:r>
          </a:p>
          <a:p>
            <a:pPr marL="514350" indent="-514350">
              <a:buNone/>
            </a:pPr>
            <a:r>
              <a:rPr lang="ru-RU" sz="20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ru-RU" sz="2000" b="1" i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Какое наименьшее число шаров нужно взять из ящика наугад (не заглядывая в него), чтобы среди вынутых шаров оказалось:</a:t>
            </a:r>
          </a:p>
          <a:p>
            <a:pPr marL="514350" indent="-514350">
              <a:buNone/>
            </a:pPr>
            <a:r>
              <a:rPr lang="ru-RU" sz="20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а)  </a:t>
            </a:r>
            <a:r>
              <a:rPr lang="ru-RU" sz="20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хотя бы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один</a:t>
            </a:r>
            <a:r>
              <a:rPr lang="ru-RU" sz="20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красный шар;</a:t>
            </a:r>
          </a:p>
          <a:p>
            <a:pPr marL="514350" indent="-514350">
              <a:buNone/>
            </a:pPr>
            <a:r>
              <a:rPr lang="ru-RU" sz="20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б)  </a:t>
            </a:r>
            <a:r>
              <a:rPr lang="ru-RU" sz="20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хотя бы </a:t>
            </a: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два</a:t>
            </a:r>
            <a:r>
              <a:rPr lang="ru-RU" sz="20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белых шара. </a:t>
            </a:r>
            <a:endParaRPr lang="ru-RU" sz="2000" b="1" dirty="0">
              <a:solidFill>
                <a:srgbClr val="2F38E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6929454" y="4786322"/>
          <a:ext cx="1885950" cy="1852613"/>
        </p:xfrm>
        <a:graphic>
          <a:graphicData uri="http://schemas.openxmlformats.org/presentationml/2006/ole">
            <p:oleObj spid="_x0000_s7171" name="Clip" r:id="rId3" imgW="2070000" imgH="2034000" progId="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642918"/>
            <a:ext cx="7358114" cy="57554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Три пути ведут к знанию:</a:t>
            </a:r>
            <a:r>
              <a:rPr lang="ru-RU" sz="3600" b="1" dirty="0" smtClean="0">
                <a:ln w="17780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3600" b="1" dirty="0" smtClean="0">
                <a:ln w="17780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3600" b="1" i="1" dirty="0" smtClean="0">
                <a:ln w="17780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путь размышления </a:t>
            </a:r>
            <a:r>
              <a:rPr lang="ru-RU" sz="3600" b="1" dirty="0" smtClean="0">
                <a:ln w="17780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C341BD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– это путь самый благородный,</a:t>
            </a:r>
            <a:br>
              <a:rPr lang="ru-RU" sz="3600" b="1" dirty="0" smtClean="0">
                <a:ln w="17780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C341BD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3600" b="1" i="1" dirty="0" smtClean="0">
                <a:ln w="17780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путь подражания </a:t>
            </a:r>
            <a:r>
              <a:rPr lang="ru-RU" sz="3600" b="1" dirty="0" smtClean="0">
                <a:ln w="17780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C341BD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– это путь самый легкий,</a:t>
            </a:r>
            <a:br>
              <a:rPr lang="ru-RU" sz="3600" b="1" dirty="0" smtClean="0">
                <a:ln w="17780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C341BD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3600" b="1" i="1" dirty="0" smtClean="0">
                <a:ln w="17780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FA8B38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путь опыта </a:t>
            </a:r>
            <a:r>
              <a:rPr lang="ru-RU" sz="3600" b="1" dirty="0" smtClean="0">
                <a:ln w="17780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C341BD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– это путь самый горький.</a:t>
            </a:r>
            <a:br>
              <a:rPr lang="ru-RU" sz="3600" b="1" dirty="0" smtClean="0">
                <a:ln w="17780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C341BD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3600" b="1" dirty="0" smtClean="0">
                <a:ln w="17780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C341BD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</a:t>
            </a:r>
            <a:r>
              <a:rPr lang="ru-RU" sz="3600" b="1" dirty="0" smtClean="0">
                <a:ln w="17780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Конфуций</a:t>
            </a:r>
            <a:endParaRPr lang="ru-RU" sz="3600" b="1" dirty="0">
              <a:ln w="17780" cmpd="sng">
                <a:solidFill>
                  <a:schemeClr val="tx2">
                    <a:lumMod val="10000"/>
                  </a:schemeClr>
                </a:solidFill>
                <a:prstDash val="solid"/>
                <a:miter lim="800000"/>
              </a:ln>
              <a:solidFill>
                <a:schemeClr val="bg2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r="8657" b="2751"/>
          <a:stretch>
            <a:fillRect/>
          </a:stretch>
        </p:blipFill>
        <p:spPr bwMode="auto">
          <a:xfrm>
            <a:off x="7143768" y="4857760"/>
            <a:ext cx="1584176" cy="1686607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50" y="1428712"/>
            <a:ext cx="8929750" cy="5429288"/>
          </a:xfrm>
        </p:spPr>
        <p:txBody>
          <a:bodyPr>
            <a:normAutofit fontScale="25000" lnSpcReduction="20000"/>
          </a:bodyPr>
          <a:lstStyle/>
          <a:p>
            <a:pPr>
              <a:buClr>
                <a:srgbClr val="000000"/>
              </a:buClr>
              <a:buFont typeface="Wingdings" pitchFamily="2" charset="2"/>
              <a:buChar char="Ø"/>
            </a:pPr>
            <a:r>
              <a:rPr lang="ru-RU" sz="11200" b="1" dirty="0" smtClean="0">
                <a:solidFill>
                  <a:srgbClr val="0000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Совершенствовать вычислительные навыки, память, мышление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</a:pPr>
            <a:endParaRPr lang="ru-RU" sz="11200" b="1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Clr>
                <a:srgbClr val="000000"/>
              </a:buClr>
              <a:buFont typeface="Wingdings" pitchFamily="2" charset="2"/>
              <a:buChar char="Ø"/>
            </a:pPr>
            <a:r>
              <a:rPr lang="ru-RU" sz="11200" b="1" dirty="0" smtClean="0">
                <a:solidFill>
                  <a:srgbClr val="0000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Вырабатывать навык деления десятичных дробей на натуральные числа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</a:pPr>
            <a:endParaRPr lang="ru-RU" sz="11200" b="1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Clr>
                <a:srgbClr val="000000"/>
              </a:buClr>
              <a:buFont typeface="Wingdings" pitchFamily="2" charset="2"/>
              <a:buChar char="Ø"/>
            </a:pPr>
            <a:r>
              <a:rPr lang="ru-RU" sz="11200" b="1" dirty="0" smtClean="0">
                <a:solidFill>
                  <a:srgbClr val="0000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Ознакомить учащихся с правилом деления десятичной дроби на 10, 100 и т.д.</a:t>
            </a:r>
            <a:endParaRPr lang="ru-RU" sz="11200" b="1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Clr>
                <a:srgbClr val="000000"/>
              </a:buClr>
              <a:buFont typeface="Wingdings" pitchFamily="2" charset="2"/>
              <a:buChar char="Ø"/>
            </a:pPr>
            <a:endParaRPr lang="ru-RU" sz="11200" b="1" dirty="0" smtClean="0">
              <a:solidFill>
                <a:srgbClr val="2F38E9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Clr>
                <a:srgbClr val="000000"/>
              </a:buClr>
              <a:buFont typeface="Wingdings" pitchFamily="2" charset="2"/>
              <a:buChar char="Ø"/>
            </a:pPr>
            <a:r>
              <a:rPr lang="ru-RU" sz="11200" b="1" dirty="0" smtClean="0">
                <a:solidFill>
                  <a:srgbClr val="2F38E9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Побуждать учащихся к преодолению трудностей в процессе умственной деятельности</a:t>
            </a:r>
          </a:p>
          <a:p>
            <a:pPr>
              <a:buClrTx/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214290"/>
            <a:ext cx="46779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mbria" pitchFamily="18" charset="0"/>
                <a:cs typeface="Arabic Typesetting" pitchFamily="66" charset="-78"/>
              </a:rPr>
              <a:t>Цели урока: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6" descr="2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14290"/>
            <a:ext cx="981075" cy="1219200"/>
          </a:xfrm>
          <a:prstGeom prst="rect">
            <a:avLst/>
          </a:prstGeom>
          <a:noFill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1024" y="285728"/>
            <a:ext cx="712525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4 0.0074 L 0.01146 0.8029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28596" y="214290"/>
            <a:ext cx="8143932" cy="526297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Считаем устно:</a:t>
            </a:r>
            <a:endParaRPr lang="ru-RU" sz="4400" b="1" dirty="0" smtClean="0">
              <a:solidFill>
                <a:schemeClr val="tx2">
                  <a:lumMod val="10000"/>
                </a:schemeClr>
              </a:solidFill>
              <a:latin typeface="Cambria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solidFill>
                  <a:srgbClr val="330311"/>
                </a:solidFill>
                <a:latin typeface="Cambria" pitchFamily="18" charset="0"/>
                <a:cs typeface="Times New Roman" pitchFamily="18" charset="0"/>
              </a:rPr>
              <a:t>1) </a:t>
            </a:r>
            <a:r>
              <a:rPr lang="ru-RU" sz="4800" b="1" dirty="0" smtClean="0">
                <a:solidFill>
                  <a:srgbClr val="2F38E9"/>
                </a:solidFill>
                <a:latin typeface="Cambria" pitchFamily="18" charset="0"/>
                <a:cs typeface="Times New Roman" pitchFamily="18" charset="0"/>
              </a:rPr>
              <a:t>38,25 · 87 + 38,25 · 13;</a:t>
            </a:r>
          </a:p>
          <a:p>
            <a:r>
              <a:rPr lang="ru-RU" sz="4800" b="1" dirty="0" smtClean="0">
                <a:solidFill>
                  <a:srgbClr val="330311"/>
                </a:solidFill>
                <a:latin typeface="Cambria" pitchFamily="18" charset="0"/>
                <a:cs typeface="Times New Roman" pitchFamily="18" charset="0"/>
              </a:rPr>
              <a:t>2) </a:t>
            </a:r>
            <a:r>
              <a:rPr lang="ru-RU" sz="4800" b="1" dirty="0" smtClean="0">
                <a:solidFill>
                  <a:srgbClr val="2F38E9"/>
                </a:solidFill>
                <a:latin typeface="Cambria" pitchFamily="18" charset="0"/>
                <a:cs typeface="Times New Roman" pitchFamily="18" charset="0"/>
              </a:rPr>
              <a:t>236 · 0,87 + 764 · 0,87;</a:t>
            </a:r>
          </a:p>
          <a:p>
            <a:r>
              <a:rPr lang="ru-RU" sz="4800" b="1" dirty="0" smtClean="0">
                <a:solidFill>
                  <a:srgbClr val="330311"/>
                </a:solidFill>
                <a:latin typeface="Cambria" pitchFamily="18" charset="0"/>
                <a:cs typeface="Times New Roman" pitchFamily="18" charset="0"/>
              </a:rPr>
              <a:t>3) </a:t>
            </a:r>
            <a:r>
              <a:rPr lang="ru-RU" sz="4800" b="1" dirty="0" smtClean="0">
                <a:solidFill>
                  <a:srgbClr val="2F38E9"/>
                </a:solidFill>
                <a:latin typeface="Cambria" pitchFamily="18" charset="0"/>
                <a:cs typeface="Times New Roman" pitchFamily="18" charset="0"/>
              </a:rPr>
              <a:t>15 · 11,8 – 11,8 · 5;</a:t>
            </a:r>
          </a:p>
          <a:p>
            <a:r>
              <a:rPr lang="ru-RU" sz="4800" b="1" dirty="0" smtClean="0">
                <a:solidFill>
                  <a:srgbClr val="330311"/>
                </a:solidFill>
                <a:latin typeface="Cambria" pitchFamily="18" charset="0"/>
                <a:cs typeface="Times New Roman" pitchFamily="18" charset="0"/>
              </a:rPr>
              <a:t>4) </a:t>
            </a:r>
            <a:r>
              <a:rPr lang="ru-RU" sz="4800" b="1" dirty="0" smtClean="0">
                <a:solidFill>
                  <a:srgbClr val="2F38E9"/>
                </a:solidFill>
                <a:latin typeface="Cambria" pitchFamily="18" charset="0"/>
                <a:cs typeface="Times New Roman" pitchFamily="18" charset="0"/>
              </a:rPr>
              <a:t>12,4 · 115 – 115 ·2,4;</a:t>
            </a:r>
          </a:p>
          <a:p>
            <a:r>
              <a:rPr lang="ru-RU" sz="4800" b="1" dirty="0" smtClean="0">
                <a:solidFill>
                  <a:srgbClr val="330311"/>
                </a:solidFill>
                <a:latin typeface="Cambria" pitchFamily="18" charset="0"/>
                <a:cs typeface="Times New Roman" pitchFamily="18" charset="0"/>
              </a:rPr>
              <a:t>5) </a:t>
            </a:r>
            <a:r>
              <a:rPr lang="ru-RU" sz="4800" b="1" dirty="0" smtClean="0">
                <a:solidFill>
                  <a:srgbClr val="2F38E9"/>
                </a:solidFill>
                <a:latin typeface="Cambria" pitchFamily="18" charset="0"/>
                <a:cs typeface="Times New Roman" pitchFamily="18" charset="0"/>
              </a:rPr>
              <a:t>36,1 · 124 + 876 · 36,1;</a:t>
            </a:r>
          </a:p>
          <a:p>
            <a:r>
              <a:rPr lang="ru-RU" sz="4800" b="1" dirty="0" smtClean="0">
                <a:solidFill>
                  <a:srgbClr val="330311"/>
                </a:solidFill>
                <a:latin typeface="Cambria" pitchFamily="18" charset="0"/>
                <a:cs typeface="Times New Roman" pitchFamily="18" charset="0"/>
              </a:rPr>
              <a:t>6) </a:t>
            </a:r>
            <a:r>
              <a:rPr lang="ru-RU" sz="4800" b="1" dirty="0" smtClean="0">
                <a:solidFill>
                  <a:srgbClr val="2F38E9"/>
                </a:solidFill>
                <a:latin typeface="Cambria" pitchFamily="18" charset="0"/>
                <a:cs typeface="Times New Roman" pitchFamily="18" charset="0"/>
              </a:rPr>
              <a:t>0,6 · 67 + 33 · 0,6</a:t>
            </a:r>
            <a:endParaRPr lang="ru-RU" sz="4800" b="1" dirty="0">
              <a:solidFill>
                <a:srgbClr val="2F38E9"/>
              </a:solidFill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5" name="Picture 2" descr="D:\ирина Д\клипарты\118[1]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4829175"/>
            <a:ext cx="2338388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358246" cy="618822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Верно ли высказывание???</a:t>
            </a:r>
          </a:p>
          <a:p>
            <a:pPr>
              <a:buNone/>
            </a:pPr>
            <a:r>
              <a:rPr lang="ru-RU" sz="3000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ru-RU" sz="39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</a:t>
            </a:r>
            <a:r>
              <a:rPr lang="ru-RU" sz="3900" b="1" i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Второй</a:t>
            </a:r>
            <a:r>
              <a:rPr lang="ru-RU" sz="39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после запятой разряд в записи десятичной дроби – разряд сотых</a:t>
            </a:r>
          </a:p>
          <a:p>
            <a:pPr>
              <a:buNone/>
            </a:pPr>
            <a:r>
              <a:rPr lang="ru-RU" sz="39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ru-RU" sz="39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 </a:t>
            </a:r>
            <a:r>
              <a:rPr lang="ru-RU" sz="39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Цифра </a:t>
            </a:r>
            <a:r>
              <a:rPr lang="ru-RU" sz="3900" b="1" i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пять</a:t>
            </a:r>
            <a:r>
              <a:rPr lang="ru-RU" sz="39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в записи </a:t>
            </a:r>
            <a:r>
              <a:rPr lang="ru-RU" sz="39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2,35 </a:t>
            </a:r>
            <a:r>
              <a:rPr lang="ru-RU" sz="39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находится в разряде десятых</a:t>
            </a:r>
          </a:p>
          <a:p>
            <a:pPr>
              <a:buNone/>
            </a:pPr>
            <a:r>
              <a:rPr lang="ru-RU" sz="39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ru-RU" sz="39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 </a:t>
            </a:r>
            <a:r>
              <a:rPr lang="ru-RU" sz="39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Разложение числа </a:t>
            </a:r>
            <a:r>
              <a:rPr lang="ru-RU" sz="39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4,3007 </a:t>
            </a:r>
            <a:r>
              <a:rPr lang="ru-RU" sz="39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разрядам есть сумма четырех, трех десятых и семи тысячных</a:t>
            </a:r>
          </a:p>
        </p:txBody>
      </p:sp>
      <p:pic>
        <p:nvPicPr>
          <p:cNvPr id="4" name="Picture 2" descr="D:\Don't disturb\wallper\Графические\teacher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4290"/>
            <a:ext cx="1428760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358246" cy="578647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  </a:t>
            </a:r>
            <a:r>
              <a:rPr lang="ru-RU" sz="35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4) </a:t>
            </a:r>
            <a:r>
              <a:rPr lang="ru-RU" sz="35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Корень уравнения </a:t>
            </a:r>
          </a:p>
          <a:p>
            <a:pPr>
              <a:buNone/>
            </a:pPr>
            <a:r>
              <a:rPr lang="ru-RU" sz="35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ru-RU" sz="3900" b="1" dirty="0" err="1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9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+ 2,5 = 6</a:t>
            </a:r>
            <a:r>
              <a:rPr lang="ru-RU" sz="35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35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число </a:t>
            </a:r>
            <a:r>
              <a:rPr lang="ru-RU" sz="39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4,5</a:t>
            </a:r>
            <a:endParaRPr lang="ru-RU" sz="3500" b="1" dirty="0" smtClean="0">
              <a:solidFill>
                <a:schemeClr val="accent3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ru-RU" sz="35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35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5) </a:t>
            </a:r>
            <a:r>
              <a:rPr lang="ru-RU" sz="35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 умножении десятичной дроби на </a:t>
            </a:r>
            <a:r>
              <a:rPr lang="ru-RU" sz="39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</a:t>
            </a:r>
            <a:r>
              <a:rPr lang="ru-RU" sz="35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запятая в записи дроби переносится вправо через </a:t>
            </a:r>
            <a:r>
              <a:rPr lang="ru-RU" sz="35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три цифры</a:t>
            </a:r>
          </a:p>
          <a:p>
            <a:pPr>
              <a:buNone/>
            </a:pPr>
            <a:r>
              <a:rPr lang="ru-RU" sz="35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35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6) </a:t>
            </a:r>
            <a:r>
              <a:rPr lang="ru-RU" sz="35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Корень уравнения </a:t>
            </a:r>
          </a:p>
          <a:p>
            <a:pPr>
              <a:buNone/>
            </a:pPr>
            <a:r>
              <a:rPr lang="ru-RU" sz="26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ru-RU" sz="43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 · 23,17 = 231,7</a:t>
            </a:r>
            <a:r>
              <a:rPr lang="ru-RU" sz="30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число </a:t>
            </a:r>
            <a:r>
              <a:rPr lang="ru-RU" sz="35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</a:p>
          <a:p>
            <a:pPr>
              <a:buNone/>
            </a:pPr>
            <a:r>
              <a:rPr lang="ru-RU" sz="35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3500" b="1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7) </a:t>
            </a:r>
            <a:r>
              <a:rPr lang="ru-RU" sz="35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выражении </a:t>
            </a:r>
            <a:r>
              <a:rPr lang="ru-RU" sz="35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137 – ( 28 + 16) </a:t>
            </a:r>
            <a:r>
              <a:rPr lang="ru-RU" sz="3500" b="1" dirty="0" smtClean="0">
                <a:solidFill>
                  <a:srgbClr val="2F38E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скобки можно </a:t>
            </a:r>
            <a:r>
              <a:rPr lang="ru-RU" sz="35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 писать</a:t>
            </a:r>
          </a:p>
          <a:p>
            <a:pPr>
              <a:buNone/>
            </a:pPr>
            <a:endParaRPr lang="ru-RU" sz="2200" b="1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638800" y="5143512"/>
          <a:ext cx="3505200" cy="1371600"/>
        </p:xfrm>
        <a:graphic>
          <a:graphicData uri="http://schemas.openxmlformats.org/presentationml/2006/ole">
            <p:oleObj spid="_x0000_s4099" name="Clip" r:id="rId3" imgW="1590476" imgH="942857" progId="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7929586" y="5357826"/>
          <a:ext cx="547688" cy="539750"/>
        </p:xfrm>
        <a:graphic>
          <a:graphicData uri="http://schemas.openxmlformats.org/presentationml/2006/ole">
            <p:oleObj spid="_x0000_s4100" name="Clip" r:id="rId4" imgW="3709440" imgH="3682080" progId="">
              <p:embed/>
            </p:oleObj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28" y="0"/>
            <a:ext cx="608211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</a:rPr>
              <a:t>Решить уравнение:</a:t>
            </a:r>
          </a:p>
          <a:p>
            <a:pPr algn="ctr"/>
            <a:endParaRPr lang="ru-RU" sz="4400" b="1" dirty="0">
              <a:ln w="1905"/>
              <a:solidFill>
                <a:schemeClr val="tx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2571744"/>
            <a:ext cx="40004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 Narrow" pitchFamily="34" charset="0"/>
              </a:rPr>
              <a:t>1)55,2 : х=12;</a:t>
            </a:r>
          </a:p>
          <a:p>
            <a:r>
              <a:rPr lang="ru-RU" sz="3600" b="1" dirty="0" smtClean="0">
                <a:solidFill>
                  <a:srgbClr val="C00000"/>
                </a:solidFill>
                <a:latin typeface="Arial Narrow" pitchFamily="34" charset="0"/>
              </a:rPr>
              <a:t>2)9х – 4,1=16,6;</a:t>
            </a:r>
          </a:p>
          <a:p>
            <a:r>
              <a:rPr lang="ru-RU" sz="3600" b="1" dirty="0" smtClean="0">
                <a:solidFill>
                  <a:srgbClr val="C00000"/>
                </a:solidFill>
                <a:latin typeface="Arial Narrow" pitchFamily="34" charset="0"/>
              </a:rPr>
              <a:t>3)14х+18х–2,3=16,9;   </a:t>
            </a:r>
          </a:p>
          <a:p>
            <a:endParaRPr lang="ru-RU" b="1" dirty="0" smtClean="0">
              <a:solidFill>
                <a:srgbClr val="C00000"/>
              </a:solidFill>
              <a:latin typeface="Arno Pro" pitchFamily="18" charset="0"/>
            </a:endParaRPr>
          </a:p>
          <a:p>
            <a:endParaRPr lang="ru-RU" b="1" dirty="0" smtClean="0">
              <a:solidFill>
                <a:srgbClr val="C00000"/>
              </a:solidFill>
              <a:latin typeface="Arno Pro" pitchFamily="18" charset="0"/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857232"/>
            <a:ext cx="37862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2F38E9"/>
                </a:solidFill>
                <a:latin typeface="Arial Narrow" pitchFamily="34" charset="0"/>
              </a:rPr>
              <a:t>1)75,6 : х=14; </a:t>
            </a:r>
          </a:p>
          <a:p>
            <a:r>
              <a:rPr lang="ru-RU" sz="3600" b="1" dirty="0" smtClean="0">
                <a:solidFill>
                  <a:srgbClr val="2F38E9"/>
                </a:solidFill>
                <a:latin typeface="Arial Narrow" pitchFamily="34" charset="0"/>
              </a:rPr>
              <a:t>2)8х +6,1=38,9;</a:t>
            </a:r>
          </a:p>
          <a:p>
            <a:r>
              <a:rPr lang="ru-RU" sz="3600" b="1" dirty="0" smtClean="0">
                <a:solidFill>
                  <a:srgbClr val="2F38E9"/>
                </a:solidFill>
                <a:latin typeface="Arial Narrow" pitchFamily="34" charset="0"/>
              </a:rPr>
              <a:t>3)21х+7х+3,1=22,7</a:t>
            </a:r>
            <a:r>
              <a:rPr lang="ru-RU" sz="3200" b="1" dirty="0" smtClean="0">
                <a:solidFill>
                  <a:srgbClr val="2F38E9"/>
                </a:solidFill>
                <a:latin typeface="Arial Narrow" pitchFamily="34" charset="0"/>
              </a:rPr>
              <a:t>;</a:t>
            </a:r>
          </a:p>
          <a:p>
            <a:endParaRPr lang="ru-RU" sz="3600" b="1" dirty="0" smtClean="0">
              <a:solidFill>
                <a:srgbClr val="2F38E9"/>
              </a:solidFill>
              <a:latin typeface="Arial Narrow" pitchFamily="34" charset="0"/>
            </a:endParaRPr>
          </a:p>
          <a:p>
            <a:endParaRPr lang="ru-RU" sz="3600" dirty="0"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4876" y="4357694"/>
            <a:ext cx="380116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10000"/>
                  </a:schemeClr>
                </a:solidFill>
                <a:latin typeface="Arial Narrow" pitchFamily="34" charset="0"/>
              </a:rPr>
              <a:t>1)51,2 : </a:t>
            </a:r>
            <a:r>
              <a:rPr lang="ru-RU" sz="3600" b="1" dirty="0" err="1" smtClean="0">
                <a:solidFill>
                  <a:schemeClr val="accent2">
                    <a:lumMod val="10000"/>
                  </a:schemeClr>
                </a:solidFill>
                <a:latin typeface="Arial Narrow" pitchFamily="34" charset="0"/>
              </a:rPr>
              <a:t>х</a:t>
            </a:r>
            <a:r>
              <a:rPr lang="ru-RU" sz="3600" b="1" dirty="0" smtClean="0">
                <a:solidFill>
                  <a:schemeClr val="accent2">
                    <a:lumMod val="10000"/>
                  </a:schemeClr>
                </a:solidFill>
                <a:latin typeface="Arial Narrow" pitchFamily="34" charset="0"/>
              </a:rPr>
              <a:t> = 16;</a:t>
            </a:r>
          </a:p>
          <a:p>
            <a:r>
              <a:rPr lang="ru-RU" sz="3600" b="1" dirty="0" smtClean="0">
                <a:solidFill>
                  <a:schemeClr val="accent2">
                    <a:lumMod val="10000"/>
                  </a:schemeClr>
                </a:solidFill>
                <a:latin typeface="Arial Narrow" pitchFamily="34" charset="0"/>
              </a:rPr>
              <a:t>2)41,8 –7х=15,2;</a:t>
            </a:r>
          </a:p>
          <a:p>
            <a:r>
              <a:rPr lang="ru-RU" sz="3600" b="1" dirty="0" smtClean="0">
                <a:solidFill>
                  <a:schemeClr val="accent2">
                    <a:lumMod val="10000"/>
                  </a:schemeClr>
                </a:solidFill>
                <a:latin typeface="Arial Narrow" pitchFamily="34" charset="0"/>
              </a:rPr>
              <a:t>3)12х+11х–3,8=14,6;</a:t>
            </a:r>
          </a:p>
          <a:p>
            <a:endParaRPr lang="ru-RU" sz="3600" dirty="0">
              <a:solidFill>
                <a:schemeClr val="accent2">
                  <a:lumMod val="1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 b="5131"/>
          <a:stretch>
            <a:fillRect/>
          </a:stretch>
        </p:blipFill>
        <p:spPr bwMode="auto">
          <a:xfrm>
            <a:off x="6143636" y="857232"/>
            <a:ext cx="2228255" cy="2736304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3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14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57158" y="928670"/>
            <a:ext cx="650085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4)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20,4 :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+ 6,3 = 18,3;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5)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186,9 – 17х – 7х = 21,3;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6)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724,5 : 3 :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– 6,5 =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16,5.      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2F38E9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4365010"/>
            <a:ext cx="685801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4) </a:t>
            </a:r>
            <a:r>
              <a:rPr lang="ru-RU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28,8 : </a:t>
            </a:r>
            <a:r>
              <a:rPr lang="ru-RU" sz="28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3,9 = 20,1; </a:t>
            </a:r>
          </a:p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5) </a:t>
            </a:r>
            <a:r>
              <a:rPr lang="ru-RU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200,4 – 23х – 13х = </a:t>
            </a:r>
            <a:r>
              <a:rPr lang="ru-RU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31,2;</a:t>
            </a:r>
            <a:endParaRPr lang="ru-RU" sz="28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6) </a:t>
            </a:r>
            <a:r>
              <a:rPr lang="ru-RU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237,8 : 4 : </a:t>
            </a:r>
            <a:r>
              <a:rPr lang="ru-RU" sz="28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4,5 = </a:t>
            </a:r>
            <a:r>
              <a:rPr lang="ru-RU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24,5.</a:t>
            </a:r>
            <a:endParaRPr lang="ru-RU" sz="28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b="1" dirty="0" smtClean="0">
              <a:solidFill>
                <a:schemeClr val="accent2">
                  <a:lumMod val="10000"/>
                </a:schemeClr>
              </a:solidFill>
              <a:latin typeface="Arial Narrow" pitchFamily="34" charset="0"/>
              <a:ea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chemeClr val="accent2">
                  <a:lumMod val="10000"/>
                </a:schemeClr>
              </a:solidFill>
              <a:latin typeface="Arial Narrow" pitchFamily="34" charset="0"/>
              <a:ea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chemeClr val="accent2">
                  <a:lumMod val="10000"/>
                </a:schemeClr>
              </a:solidFill>
              <a:latin typeface="Arial Narrow" pitchFamily="34" charset="0"/>
              <a:ea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2714620"/>
            <a:ext cx="2083526" cy="133941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214290"/>
            <a:ext cx="1871630" cy="187163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85720" y="2428868"/>
            <a:ext cx="849694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1)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F38E9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Правило умножения десятичной дроби на натуральное число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A8B38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Найти значение выражения: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(9,23х –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) – (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+ 2,23х)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A8B38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при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= 31,8</a:t>
            </a: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643174" y="1071546"/>
            <a:ext cx="306205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Verdana" pitchFamily="34" charset="0"/>
                <a:cs typeface="Times New Roman" pitchFamily="18" charset="0"/>
              </a:rPr>
              <a:t>Билеты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45">
      <a:dk1>
        <a:srgbClr val="C00000"/>
      </a:dk1>
      <a:lt1>
        <a:srgbClr val="77DB7C"/>
      </a:lt1>
      <a:dk2>
        <a:srgbClr val="68B7CE"/>
      </a:dk2>
      <a:lt2>
        <a:srgbClr val="B7DDE8"/>
      </a:lt2>
      <a:accent1>
        <a:srgbClr val="8DB3E2"/>
      </a:accent1>
      <a:accent2>
        <a:srgbClr val="B7DDE8"/>
      </a:accent2>
      <a:accent3>
        <a:srgbClr val="9BBB59"/>
      </a:accent3>
      <a:accent4>
        <a:srgbClr val="8064A2"/>
      </a:accent4>
      <a:accent5>
        <a:srgbClr val="4BACC6"/>
      </a:accent5>
      <a:accent6>
        <a:srgbClr val="FF7F7F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1001</TotalTime>
  <Words>849</Words>
  <Application>Microsoft Office PowerPoint</Application>
  <PresentationFormat>Экран (4:3)</PresentationFormat>
  <Paragraphs>169</Paragraphs>
  <Slides>19</Slides>
  <Notes>15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Эркер</vt:lpstr>
      <vt:lpstr>Clip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Вычислить:</vt:lpstr>
      <vt:lpstr>Самостоятельно!!!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Саша</dc:creator>
  <cp:lastModifiedBy>Любимов</cp:lastModifiedBy>
  <cp:revision>77</cp:revision>
  <dcterms:created xsi:type="dcterms:W3CDTF">2011-11-13T09:28:00Z</dcterms:created>
  <dcterms:modified xsi:type="dcterms:W3CDTF">2012-04-08T10:56:13Z</dcterms:modified>
</cp:coreProperties>
</file>